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66" r:id="rId6"/>
    <p:sldId id="264" r:id="rId7"/>
    <p:sldId id="265" r:id="rId8"/>
    <p:sldId id="259" r:id="rId9"/>
    <p:sldId id="268" r:id="rId10"/>
    <p:sldId id="260" r:id="rId11"/>
    <p:sldId id="271" r:id="rId12"/>
    <p:sldId id="261" r:id="rId13"/>
    <p:sldId id="272" r:id="rId14"/>
    <p:sldId id="262" r:id="rId15"/>
    <p:sldId id="273" r:id="rId16"/>
    <p:sldId id="280" r:id="rId17"/>
    <p:sldId id="281" r:id="rId18"/>
    <p:sldId id="263" r:id="rId19"/>
    <p:sldId id="278" r:id="rId20"/>
    <p:sldId id="274" r:id="rId21"/>
    <p:sldId id="275" r:id="rId22"/>
    <p:sldId id="276" r:id="rId23"/>
    <p:sldId id="27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51A85-CE61-4E69-8113-9F90F101FAAB}" type="datetimeFigureOut">
              <a:rPr lang="en-US" smtClean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F3D3-182A-4D29-96A5-4741E80182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argetjobs.co.uk/careers-advice/job-descriptions/277573-architect-job-descrip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jobseeker.k-12.ohiomeansjobs.monster.com/ExploreIt/CareerDetails.aspx?usertype=&amp;code=171011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hbuildinggroup.com.au/wp-content/uploads/2013/08/architectural-design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133600" y="1981200"/>
            <a:ext cx="4476750" cy="39052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Career Choice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981700"/>
            <a:ext cx="6400800" cy="1752600"/>
          </a:xfrm>
        </p:spPr>
        <p:txBody>
          <a:bodyPr/>
          <a:lstStyle/>
          <a:p>
            <a:r>
              <a:rPr lang="en-US" dirty="0" smtClean="0"/>
              <a:t>Ron Ross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28600"/>
            <a:ext cx="5986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Architectural Design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What </a:t>
            </a:r>
            <a:r>
              <a:rPr lang="en-US" dirty="0"/>
              <a:t>are the educational requirements for this job?</a:t>
            </a:r>
            <a:br>
              <a:rPr lang="en-US" dirty="0"/>
            </a:br>
            <a:r>
              <a:rPr lang="en-US" dirty="0"/>
              <a:t> 	How many years of study are involved?  </a:t>
            </a:r>
            <a:br>
              <a:rPr lang="en-US" dirty="0"/>
            </a:br>
            <a:r>
              <a:rPr lang="en-US" dirty="0"/>
              <a:t> 	Where would you obtain this education? (On-the-job training, junior college</a:t>
            </a:r>
            <a:r>
              <a:rPr lang="en-US" dirty="0" smtClean="0"/>
              <a:t>, </a:t>
            </a:r>
            <a:r>
              <a:rPr lang="en-US" dirty="0"/>
              <a:t>technical school, college or university?)</a:t>
            </a:r>
            <a:br>
              <a:rPr lang="en-US" dirty="0"/>
            </a:br>
            <a:r>
              <a:rPr lang="en-US" dirty="0"/>
              <a:t> 	List two schools that provide this training.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5080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According to Ohio Means Jobs website: </a:t>
            </a:r>
          </a:p>
          <a:p>
            <a:pPr indent="-50800">
              <a:buNone/>
            </a:pPr>
            <a:endParaRPr lang="en-US" sz="1400" dirty="0" smtClean="0"/>
          </a:p>
          <a:p>
            <a:pPr indent="-50800">
              <a:buNone/>
            </a:pPr>
            <a:r>
              <a:rPr lang="en-US" dirty="0" smtClean="0"/>
              <a:t>The typical education requirement for an architect is a bachelor’s degree.</a:t>
            </a:r>
          </a:p>
          <a:p>
            <a:pPr indent="-50800">
              <a:buNone/>
            </a:pPr>
            <a:endParaRPr lang="en-US" sz="1400" dirty="0" smtClean="0"/>
          </a:p>
          <a:p>
            <a:pPr indent="-50800">
              <a:buNone/>
            </a:pPr>
            <a:r>
              <a:rPr lang="en-US" dirty="0" smtClean="0"/>
              <a:t>There is no experience necessary but there is typically an internship/residency</a:t>
            </a:r>
            <a:r>
              <a:rPr lang="en-US" dirty="0" smtClean="0"/>
              <a:t>.</a:t>
            </a:r>
          </a:p>
          <a:p>
            <a:pPr indent="-50800">
              <a:buNone/>
            </a:pPr>
            <a:r>
              <a:rPr lang="en-US" dirty="0" smtClean="0"/>
              <a:t>possess</a:t>
            </a:r>
            <a:endParaRPr lang="en-US" dirty="0"/>
          </a:p>
        </p:txBody>
      </p:sp>
      <p:pic>
        <p:nvPicPr>
          <p:cNvPr id="4" name="Picture 3" descr="archit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11938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Earnings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dirty="0"/>
              <a:t> 	What is the salary range for this career?</a:t>
            </a:r>
            <a:br>
              <a:rPr lang="en-US" dirty="0"/>
            </a:br>
            <a:r>
              <a:rPr lang="en-US" dirty="0"/>
              <a:t> 	What factors affect how much you earn (commission, location, education, etc.)?</a:t>
            </a:r>
            <a:br>
              <a:rPr lang="en-US" dirty="0"/>
            </a:br>
            <a:r>
              <a:rPr lang="en-US" dirty="0"/>
              <a:t> 	What is the usual entry level position into this field?</a:t>
            </a:r>
            <a:br>
              <a:rPr lang="en-US" dirty="0"/>
            </a:br>
            <a:r>
              <a:rPr lang="en-US" dirty="0"/>
              <a:t> 	What expenses, other than educational, are involved in getting set up in this</a:t>
            </a:r>
            <a:br>
              <a:rPr lang="en-US" dirty="0"/>
            </a:br>
            <a:r>
              <a:rPr lang="en-US" dirty="0"/>
              <a:t> 	      career 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According to Ohio Means Jobs</a:t>
            </a:r>
          </a:p>
          <a:p>
            <a:r>
              <a:rPr lang="en-US" sz="2595" dirty="0" smtClean="0"/>
              <a:t>The average salary for an architect is about $74,000 per year.  	</a:t>
            </a:r>
          </a:p>
          <a:p>
            <a:r>
              <a:rPr lang="en-US" sz="2595" dirty="0" smtClean="0"/>
              <a:t>Factors that affect earnings include </a:t>
            </a:r>
          </a:p>
          <a:p>
            <a:pPr lvl="1"/>
            <a:r>
              <a:rPr lang="en-US" sz="2595" dirty="0" smtClean="0"/>
              <a:t>Size of Architectural Firm</a:t>
            </a:r>
          </a:p>
          <a:p>
            <a:pPr lvl="1"/>
            <a:r>
              <a:rPr lang="en-US" sz="2595" dirty="0" smtClean="0"/>
              <a:t>Location of Firm (Larger City= More $)</a:t>
            </a:r>
          </a:p>
          <a:p>
            <a:pPr lvl="1"/>
            <a:r>
              <a:rPr lang="en-US" sz="2595" dirty="0" smtClean="0"/>
              <a:t>Entry Level jobs are usually at the intern Level.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mone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83978" cy="1524000"/>
          </a:xfrm>
          <a:prstGeom prst="rect">
            <a:avLst/>
          </a:prstGeom>
        </p:spPr>
      </p:pic>
      <p:pic>
        <p:nvPicPr>
          <p:cNvPr id="5" name="Picture 4" descr="Screen Shot 2016-03-15 at 4.45.54 PM.png"/>
          <p:cNvPicPr>
            <a:picLocks noChangeAspect="1"/>
          </p:cNvPicPr>
          <p:nvPr/>
        </p:nvPicPr>
        <p:blipFill>
          <a:blip r:embed="rId3" cstate="print"/>
          <a:srcRect l="55032"/>
          <a:stretch>
            <a:fillRect/>
          </a:stretch>
        </p:blipFill>
        <p:spPr>
          <a:xfrm>
            <a:off x="6098872" y="228600"/>
            <a:ext cx="3045128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5867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Graph from Ohio Means Jobs.com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Conclusion: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 you like about this career choice?</a:t>
            </a:r>
            <a:br>
              <a:rPr lang="en-US" dirty="0"/>
            </a:br>
            <a:r>
              <a:rPr lang="en-US" dirty="0"/>
              <a:t>In what setting would you like to have this career? (locally, out of state, </a:t>
            </a:r>
            <a:r>
              <a:rPr lang="en-US" dirty="0" smtClean="0"/>
              <a:t>big company</a:t>
            </a:r>
            <a:r>
              <a:rPr lang="en-US" dirty="0"/>
              <a:t>, small, etc.?)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some Job Satisfaction requirements that are important to you when considering this career?  (Use your Job Satisfaction Survey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is the Job Market like for your career choice?  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3" descr="Job-Satisfaction-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7162160" cy="3125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Work Environment.</a:t>
            </a:r>
            <a:r>
              <a:rPr lang="en-US" dirty="0" smtClean="0"/>
              <a:t>  I work best in a work environment that is less structured and more flexible.  I would struggle with a manufacturing environment that is very rigid. I fit in best in a professional environment.  I have greater job satisfaction when my work is varied and challenging. (rather than having a constant routine.)  I have greater job satisfaction when I can be creative.   I can survive on the very limited salary potential of a teacher.  It is important that my job be a highly stable position. I do not work well in a cubicle.  Although I enjoy working independently, I work best when I collaborate with others.  I enjoy being outdoors occasionally.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indent="6350">
              <a:buNone/>
            </a:pPr>
            <a:r>
              <a:rPr lang="en-US" dirty="0" smtClean="0"/>
              <a:t>The job of Architect suites my personality and gives me a chance to be creative as well as technical</a:t>
            </a:r>
            <a:r>
              <a:rPr lang="en-US" b="1" dirty="0" smtClean="0"/>
              <a:t>.</a:t>
            </a:r>
          </a:p>
          <a:p>
            <a:pPr indent="6350">
              <a:buNone/>
            </a:pPr>
            <a:endParaRPr lang="en-US" b="1" dirty="0" smtClean="0"/>
          </a:p>
          <a:p>
            <a:pPr indent="6350">
              <a:buNone/>
            </a:pPr>
            <a:r>
              <a:rPr lang="en-US" b="1" u="sng" dirty="0" smtClean="0"/>
              <a:t>Outlook:  </a:t>
            </a:r>
          </a:p>
          <a:p>
            <a:pPr indent="6350">
              <a:buNone/>
            </a:pPr>
            <a:r>
              <a:rPr lang="en-US" dirty="0" smtClean="0"/>
              <a:t>The job outlook for Architects is about average. </a:t>
            </a:r>
          </a:p>
          <a:p>
            <a:pPr indent="6350">
              <a:buNone/>
            </a:pPr>
            <a:r>
              <a:rPr lang="en-US" dirty="0" smtClean="0"/>
              <a:t>According to the Department of Labor.  The number of jobs in 2014 was 112,600 and the growth rate for the job was expected to be 7% (As fast as average)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b="1" dirty="0"/>
              <a:t>Citations and Quotes:  </a:t>
            </a:r>
            <a:r>
              <a:rPr lang="en-US" dirty="0"/>
              <a:t>The majority of this presentation will be paraphrased; however, you will need to use parenthetical citations and a few quotes to support your statements. These will be included in your Works Cited slides.</a:t>
            </a:r>
            <a:endParaRPr lang="en-US" sz="2400" dirty="0"/>
          </a:p>
          <a:p>
            <a:pPr lvl="0"/>
            <a:r>
              <a:rPr lang="en-US" sz="3600" b="1" u="sng" dirty="0"/>
              <a:t>Sources:</a:t>
            </a:r>
            <a:r>
              <a:rPr lang="en-US" dirty="0"/>
              <a:t> You will be required to have three sources for your paper.  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sz="3500" b="1" u="sng" dirty="0"/>
              <a:t>Internet </a:t>
            </a:r>
            <a:r>
              <a:rPr lang="en-US" sz="3500" b="1" u="sng" dirty="0" smtClean="0"/>
              <a:t>source</a:t>
            </a:r>
          </a:p>
          <a:p>
            <a:pPr lvl="1"/>
            <a:r>
              <a:rPr lang="en-US" dirty="0" smtClean="0"/>
              <a:t>Author (if none, leave it blank)</a:t>
            </a:r>
          </a:p>
          <a:p>
            <a:pPr lvl="1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Name of web page</a:t>
            </a:r>
            <a:br>
              <a:rPr lang="en-US" dirty="0" smtClean="0"/>
            </a:br>
            <a:r>
              <a:rPr lang="en-US" dirty="0" smtClean="0"/>
              <a:t>year/ month/day published (if none listed, leave it blank)</a:t>
            </a:r>
            <a:br>
              <a:rPr lang="en-US" dirty="0" smtClean="0"/>
            </a:br>
            <a:r>
              <a:rPr lang="en-US" dirty="0" smtClean="0"/>
              <a:t>year/month/date accessed (this is the date you looked at the information)</a:t>
            </a:r>
            <a:br>
              <a:rPr lang="en-US" dirty="0" smtClean="0"/>
            </a:br>
            <a:r>
              <a:rPr lang="en-US" dirty="0" smtClean="0"/>
              <a:t>URL  (This is what is listed in the address box.  Only list this until the .com, .org, .net or .edu)</a:t>
            </a:r>
          </a:p>
          <a:p>
            <a:r>
              <a:rPr lang="en-US" b="1" u="sng" dirty="0" smtClean="0"/>
              <a:t>Book  </a:t>
            </a:r>
            <a:r>
              <a:rPr lang="en-US" b="1" u="sng" dirty="0"/>
              <a:t>source</a:t>
            </a:r>
            <a:br>
              <a:rPr lang="en-US" b="1" u="sng" dirty="0"/>
            </a:br>
            <a:r>
              <a:rPr lang="en-US" dirty="0"/>
              <a:t>Author (if none, leave it blank)</a:t>
            </a:r>
            <a:br>
              <a:rPr lang="en-US" dirty="0"/>
            </a:br>
            <a:r>
              <a:rPr lang="en-US" dirty="0"/>
              <a:t>Title of book</a:t>
            </a:r>
            <a:br>
              <a:rPr lang="en-US" dirty="0"/>
            </a:br>
            <a:r>
              <a:rPr lang="en-US" dirty="0"/>
              <a:t>year published</a:t>
            </a:r>
            <a:br>
              <a:rPr lang="en-US" dirty="0"/>
            </a:br>
            <a:r>
              <a:rPr lang="en-US" dirty="0"/>
              <a:t>city published</a:t>
            </a:r>
            <a:br>
              <a:rPr lang="en-US" dirty="0"/>
            </a:br>
            <a:r>
              <a:rPr lang="en-US" dirty="0"/>
              <a:t>Publisher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/>
          </a:bodyPr>
          <a:lstStyle/>
          <a:p>
            <a:pPr marL="971550" lvl="1" indent="-679450">
              <a:buNone/>
            </a:pPr>
            <a:r>
              <a:rPr lang="en-US" sz="2400" dirty="0" smtClean="0">
                <a:latin typeface="Times"/>
                <a:cs typeface="Times"/>
              </a:rPr>
              <a:t>“Architect: Job Description.”  </a:t>
            </a:r>
            <a:r>
              <a:rPr lang="en-US" sz="2400" i="1" dirty="0" smtClean="0">
                <a:latin typeface="Times"/>
                <a:cs typeface="Times"/>
              </a:rPr>
              <a:t>Targetjobs  </a:t>
            </a:r>
            <a:r>
              <a:rPr lang="en-US" sz="2400" dirty="0" smtClean="0">
                <a:latin typeface="Times"/>
                <a:cs typeface="Times"/>
              </a:rPr>
              <a:t>15 Mar. 2016.         </a:t>
            </a:r>
          </a:p>
          <a:p>
            <a:pPr marL="971550" lvl="1" indent="-57150">
              <a:buNone/>
            </a:pPr>
            <a:r>
              <a:rPr lang="en-US" sz="2400" dirty="0" smtClean="0">
                <a:latin typeface="Times"/>
                <a:cs typeface="Times"/>
              </a:rPr>
              <a:t> &lt; https://targetjobs.co.uk/careers-advice/job-descriptions/277573-architect-job-description&gt;.</a:t>
            </a:r>
          </a:p>
          <a:p>
            <a:pPr lvl="1">
              <a:buNone/>
            </a:pPr>
            <a:endParaRPr lang="en-US" sz="2400" dirty="0" smtClean="0"/>
          </a:p>
          <a:p>
            <a:pPr marL="971550" lvl="1" indent="-679450">
              <a:buNone/>
            </a:pPr>
            <a:r>
              <a:rPr lang="en-US" sz="2400" dirty="0" smtClean="0">
                <a:latin typeface="Times"/>
                <a:cs typeface="Times"/>
              </a:rPr>
              <a:t>“Architects, Except Landscape and Naval”  </a:t>
            </a:r>
            <a:r>
              <a:rPr lang="en-US" sz="2400" i="1" dirty="0" err="1" smtClean="0">
                <a:latin typeface="Times"/>
                <a:cs typeface="Times"/>
              </a:rPr>
              <a:t>Ohiomeansjobs.com</a:t>
            </a:r>
            <a:r>
              <a:rPr lang="en-US" sz="2400" i="1" dirty="0" smtClean="0">
                <a:latin typeface="Times"/>
                <a:cs typeface="Times"/>
              </a:rPr>
              <a:t>.  </a:t>
            </a:r>
            <a:r>
              <a:rPr lang="en-US" sz="2400" dirty="0" smtClean="0">
                <a:latin typeface="Times"/>
                <a:cs typeface="Times"/>
              </a:rPr>
              <a:t>15 Mar. 2016, &lt; https://jobseeker.k-12.ohiomeansjobs.monster.com/ExploreIt/CareerDetails.aspx?usertype=&amp;code=17101100 &gt;.</a:t>
            </a:r>
          </a:p>
          <a:p>
            <a:pPr marL="971550" lvl="1" indent="-679450">
              <a:buNone/>
            </a:pPr>
            <a:endParaRPr lang="en-US" sz="2400" dirty="0" smtClean="0">
              <a:latin typeface="Times"/>
              <a:cs typeface="Times"/>
            </a:endParaRPr>
          </a:p>
          <a:p>
            <a:pPr marL="974725" lvl="1" indent="-517525">
              <a:buNone/>
            </a:pPr>
            <a:r>
              <a:rPr lang="en-US" sz="2400" dirty="0" smtClean="0">
                <a:latin typeface="Times"/>
                <a:cs typeface="Times"/>
              </a:rPr>
              <a:t>“Occupational Outlook Handbook”  </a:t>
            </a:r>
            <a:r>
              <a:rPr lang="en-US" sz="2400" i="1" dirty="0" smtClean="0">
                <a:latin typeface="Times"/>
                <a:cs typeface="Times"/>
              </a:rPr>
              <a:t>Bureau of Labor Statistics</a:t>
            </a:r>
            <a:r>
              <a:rPr lang="en-US" sz="2400" dirty="0" smtClean="0">
                <a:latin typeface="Times"/>
                <a:cs typeface="Times"/>
              </a:rPr>
              <a:t>.  15 Mar. 2016, http://www.bls.gov/ooh/architecture-and-engineering/architects.htm&gt;.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7239000" cy="4525963"/>
          </a:xfrm>
        </p:spPr>
        <p:txBody>
          <a:bodyPr>
            <a:normAutofit/>
          </a:bodyPr>
          <a:lstStyle/>
          <a:p>
            <a:pPr marL="228600" indent="0"/>
            <a:r>
              <a:rPr lang="en-US" dirty="0" smtClean="0"/>
              <a:t>Include name of the career you have chosen.</a:t>
            </a:r>
          </a:p>
          <a:p>
            <a:pPr marL="228600" indent="0"/>
            <a:r>
              <a:rPr lang="en-US" dirty="0" smtClean="0"/>
              <a:t>Why did you choose that career?</a:t>
            </a:r>
          </a:p>
          <a:p>
            <a:pPr marL="228600" indent="0"/>
            <a:r>
              <a:rPr lang="en-US" dirty="0" smtClean="0"/>
              <a:t>What appeals to you about this career?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3-15 at 4.45.54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295400"/>
            <a:ext cx="6583632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6-03-15 at 4.45.37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543800" cy="5223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6-03-15 at 4.46.22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6096000" cy="543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Screen Shot 2016-03-15 at 4.46.41 P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65477"/>
            <a:ext cx="7470038" cy="579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504" r="6195"/>
          <a:stretch>
            <a:fillRect/>
          </a:stretch>
        </p:blipFill>
        <p:spPr bwMode="auto">
          <a:xfrm>
            <a:off x="990600" y="1219200"/>
            <a:ext cx="7086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have chosen Architectural Design as my Career.</a:t>
            </a:r>
          </a:p>
          <a:p>
            <a:r>
              <a:rPr lang="en-US" dirty="0" smtClean="0"/>
              <a:t>I have always loved drawing, architecture, and problem solving.</a:t>
            </a:r>
            <a:endParaRPr lang="en-US" dirty="0"/>
          </a:p>
          <a:p>
            <a:r>
              <a:rPr lang="en-US" dirty="0" smtClean="0"/>
              <a:t>My Career Cluster Inventory from </a:t>
            </a:r>
            <a:r>
              <a:rPr lang="en-US" i="1" dirty="0" smtClean="0"/>
              <a:t>Ohio Means Jobs</a:t>
            </a:r>
            <a:r>
              <a:rPr lang="en-US" dirty="0" smtClean="0"/>
              <a:t> indicates my strengths in Arts and Information Technology.</a:t>
            </a:r>
          </a:p>
          <a:p>
            <a:r>
              <a:rPr lang="en-US" dirty="0" smtClean="0"/>
              <a:t>I love the idea of creating something that might last hundreds of years.</a:t>
            </a:r>
            <a:endParaRPr lang="en-US" dirty="0"/>
          </a:p>
        </p:txBody>
      </p:sp>
      <p:pic>
        <p:nvPicPr>
          <p:cNvPr id="4" name="Picture 3" descr="Ron Ross Iphone 121.JPG"/>
          <p:cNvPicPr>
            <a:picLocks noChangeAspect="1"/>
          </p:cNvPicPr>
          <p:nvPr/>
        </p:nvPicPr>
        <p:blipFill>
          <a:blip r:embed="rId2" cstate="print"/>
          <a:srcRect l="34632" r="27273" b="38889"/>
          <a:stretch>
            <a:fillRect/>
          </a:stretch>
        </p:blipFill>
        <p:spPr>
          <a:xfrm>
            <a:off x="0" y="0"/>
            <a:ext cx="1371600" cy="6858000"/>
          </a:xfrm>
          <a:prstGeom prst="rect">
            <a:avLst/>
          </a:prstGeom>
        </p:spPr>
      </p:pic>
      <p:pic>
        <p:nvPicPr>
          <p:cNvPr id="1026" name="Picture 2" descr="C:\Users\rross\Desktop\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"/>
            <a:ext cx="2362200" cy="1323361"/>
          </a:xfrm>
          <a:prstGeom prst="rect">
            <a:avLst/>
          </a:prstGeom>
          <a:noFill/>
        </p:spPr>
      </p:pic>
      <p:pic>
        <p:nvPicPr>
          <p:cNvPr id="7" name="Picture 2" descr="C:\Users\rross\Desktop\20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1" y="0"/>
            <a:ext cx="2286000" cy="1280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8125" indent="-3175"/>
            <a:r>
              <a:rPr lang="en-US" dirty="0" smtClean="0"/>
              <a:t>What </a:t>
            </a:r>
            <a:r>
              <a:rPr lang="en-US" dirty="0"/>
              <a:t>does someone in this career do</a:t>
            </a:r>
            <a:r>
              <a:rPr lang="en-US" dirty="0" smtClean="0"/>
              <a:t>?</a:t>
            </a:r>
          </a:p>
          <a:p>
            <a:pPr marL="238125" indent="-3175"/>
            <a:r>
              <a:rPr lang="en-US" dirty="0" smtClean="0"/>
              <a:t>What </a:t>
            </a:r>
            <a:r>
              <a:rPr lang="en-US" dirty="0"/>
              <a:t>are the daily duties and expectations for this job?  (List at least 3 and explain</a:t>
            </a:r>
            <a:br>
              <a:rPr lang="en-US" dirty="0"/>
            </a:br>
            <a:r>
              <a:rPr lang="en-US" dirty="0" smtClean="0"/>
              <a:t> them). </a:t>
            </a:r>
          </a:p>
          <a:p>
            <a:pPr marL="238125" indent="-3175"/>
            <a:r>
              <a:rPr lang="en-US" dirty="0" smtClean="0"/>
              <a:t>What </a:t>
            </a:r>
            <a:r>
              <a:rPr lang="en-US" dirty="0"/>
              <a:t>would you consider the best parts of the day</a:t>
            </a:r>
            <a:r>
              <a:rPr lang="en-US" dirty="0" smtClean="0"/>
              <a:t>?</a:t>
            </a:r>
          </a:p>
          <a:p>
            <a:pPr marL="238125" indent="-3175"/>
            <a:r>
              <a:rPr lang="en-US" dirty="0" smtClean="0"/>
              <a:t>What </a:t>
            </a:r>
            <a:r>
              <a:rPr lang="en-US" dirty="0"/>
              <a:t>would be the most challenging?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</a:t>
            </a:r>
            <a:endParaRPr lang="en-US" dirty="0"/>
          </a:p>
        </p:txBody>
      </p:sp>
      <p:pic>
        <p:nvPicPr>
          <p:cNvPr id="4" name="Content Placeholder 3" descr="20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27143" r="-27143"/>
          <a:stretch>
            <a:fillRect/>
          </a:stretch>
        </p:blipFill>
        <p:spPr>
          <a:xfrm>
            <a:off x="457200" y="1295400"/>
            <a:ext cx="82296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According to the TargetJobs website. </a:t>
            </a:r>
            <a:r>
              <a:rPr lang="en-US" dirty="0" smtClean="0">
                <a:hlinkClick r:id="rId2"/>
              </a:rPr>
              <a:t>https://targetjobs.co.uk/careers-advice/job-descriptions/277573-architect-job-description</a:t>
            </a:r>
            <a:r>
              <a:rPr lang="en-US" dirty="0" smtClean="0"/>
              <a:t>  Architects create designs for new projects and redevelopments.  An Architect stays involved during the entire construction process. </a:t>
            </a:r>
          </a:p>
          <a:p>
            <a:endParaRPr lang="en-US" dirty="0" smtClean="0"/>
          </a:p>
          <a:p>
            <a:r>
              <a:rPr lang="en-US" b="1" u="sng" dirty="0" smtClean="0"/>
              <a:t>Duties </a:t>
            </a:r>
            <a:r>
              <a:rPr lang="en-US" dirty="0" smtClean="0"/>
              <a:t>.  According to the website typical work activities include:</a:t>
            </a:r>
          </a:p>
          <a:p>
            <a:pPr lvl="1"/>
            <a:r>
              <a:rPr lang="en-US" sz="3143" dirty="0" smtClean="0"/>
              <a:t>Creating very detailed drawings and designs of buildings.  Designs are made by hand or using Computer-aided-Design programs. </a:t>
            </a:r>
          </a:p>
          <a:p>
            <a:pPr lvl="1"/>
            <a:r>
              <a:rPr lang="en-US" sz="3143" dirty="0" smtClean="0"/>
              <a:t>Must communicate and work with construction professionals about the possibility of potential projects</a:t>
            </a:r>
          </a:p>
          <a:p>
            <a:pPr lvl="1"/>
            <a:r>
              <a:rPr lang="en-US" sz="3143" dirty="0" smtClean="0"/>
              <a:t>Must work with government officials for zoning and environmental impact as well as prepare budgets.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Duties </a:t>
            </a:r>
            <a:r>
              <a:rPr lang="en-US" dirty="0" smtClean="0"/>
              <a:t>(continued).  According to the website: </a:t>
            </a:r>
          </a:p>
          <a:p>
            <a:r>
              <a:rPr lang="en-US" dirty="0" smtClean="0"/>
              <a:t>Must make applications for permitting and building. </a:t>
            </a:r>
          </a:p>
          <a:p>
            <a:r>
              <a:rPr lang="en-US" dirty="0" smtClean="0"/>
              <a:t>Must prepare documents regarding jobs</a:t>
            </a:r>
          </a:p>
          <a:p>
            <a:r>
              <a:rPr lang="en-US" dirty="0" smtClean="0"/>
              <a:t>Choose materials and specifications for jobs.</a:t>
            </a:r>
          </a:p>
          <a:p>
            <a:r>
              <a:rPr lang="en-US" dirty="0" smtClean="0"/>
              <a:t>Make adjustments to plans based on circumstances.</a:t>
            </a:r>
          </a:p>
          <a:p>
            <a:r>
              <a:rPr lang="en-US" dirty="0" smtClean="0"/>
              <a:t>Keep a schedule.</a:t>
            </a:r>
          </a:p>
          <a:p>
            <a:r>
              <a:rPr lang="en-US" dirty="0" smtClean="0"/>
              <a:t>Travel to various sites on a regular basis.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Required </a:t>
            </a:r>
            <a:r>
              <a:rPr lang="en-US" b="1" dirty="0"/>
              <a:t>skills:</a:t>
            </a:r>
            <a:br>
              <a:rPr lang="en-US" b="1" dirty="0"/>
            </a:br>
            <a:r>
              <a:rPr lang="en-US" dirty="0"/>
              <a:t> 	What are the skills, talents or personality traits required for this job?</a:t>
            </a:r>
            <a:br>
              <a:rPr lang="en-US" dirty="0"/>
            </a:br>
            <a:r>
              <a:rPr lang="en-US" dirty="0"/>
              <a:t> 	How do  your interests fit with this career?</a:t>
            </a:r>
          </a:p>
          <a:p>
            <a:r>
              <a:rPr lang="en-US" dirty="0"/>
              <a:t>	In what ways are you suited for this career? (use the information from your surveys, both paper and Ohio Means Jobs)</a:t>
            </a:r>
            <a:br>
              <a:rPr lang="en-US" dirty="0"/>
            </a:br>
            <a:r>
              <a:rPr lang="en-US" dirty="0"/>
              <a:t>What personality characteristics or skills do you currently possess that you believe</a:t>
            </a:r>
            <a:r>
              <a:rPr lang="en-US" dirty="0" smtClean="0"/>
              <a:t> will </a:t>
            </a:r>
            <a:r>
              <a:rPr lang="en-US" dirty="0"/>
              <a:t>benefit you in this career? (Use your Ohio Means Jobs Personality test as a source)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According to </a:t>
            </a:r>
            <a:r>
              <a:rPr lang="en-US" b="1" dirty="0" smtClean="0">
                <a:hlinkClick r:id="rId2"/>
              </a:rPr>
              <a:t>OhioMeansJobs.com</a:t>
            </a:r>
            <a:r>
              <a:rPr lang="en-US" b="1" dirty="0" smtClean="0"/>
              <a:t>, the required skills for this position include:</a:t>
            </a:r>
          </a:p>
          <a:p>
            <a:r>
              <a:rPr lang="en-US" b="1" dirty="0" smtClean="0"/>
              <a:t>Critical Thinking:  ”</a:t>
            </a:r>
            <a:r>
              <a:rPr lang="en-US" dirty="0" smtClean="0"/>
              <a:t>Using logic and reasoning to identify the strengths and weaknesses of alternative solutions, conclusions or approaches to problems.” </a:t>
            </a:r>
          </a:p>
          <a:p>
            <a:r>
              <a:rPr lang="en-US" b="1" dirty="0" smtClean="0"/>
              <a:t>Speaking ”</a:t>
            </a:r>
            <a:r>
              <a:rPr lang="en-US" dirty="0" smtClean="0"/>
              <a:t>Talking to others to convey information effectively.”</a:t>
            </a:r>
          </a:p>
          <a:p>
            <a:r>
              <a:rPr lang="en-US" b="1" dirty="0" smtClean="0"/>
              <a:t>Active Listening ”</a:t>
            </a:r>
            <a:r>
              <a:rPr lang="en-US" dirty="0" smtClean="0"/>
              <a:t>Giving full attention to what other people are saying, taking time to understand the points being made, asking questions as appropriate, and not interrupting at inappropriate times</a:t>
            </a:r>
            <a:r>
              <a:rPr lang="en-US" b="1" dirty="0" smtClean="0"/>
              <a:t>.”</a:t>
            </a:r>
            <a:endParaRPr lang="en-US" dirty="0"/>
          </a:p>
        </p:txBody>
      </p:sp>
      <p:pic>
        <p:nvPicPr>
          <p:cNvPr id="4" name="Picture 3" descr="The_Thinker_Musee_Rod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50" y="0"/>
            <a:ext cx="97155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652</Words>
  <Application>Microsoft Office PowerPoint</Application>
  <PresentationFormat>On-screen Show (4:3)</PresentationFormat>
  <Paragraphs>93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My Career Choice</vt:lpstr>
      <vt:lpstr>Introduction</vt:lpstr>
      <vt:lpstr>Introduction</vt:lpstr>
      <vt:lpstr>The Job</vt:lpstr>
      <vt:lpstr>The Job</vt:lpstr>
      <vt:lpstr>The Job</vt:lpstr>
      <vt:lpstr>The Job</vt:lpstr>
      <vt:lpstr>Required Skills</vt:lpstr>
      <vt:lpstr>Required Skills</vt:lpstr>
      <vt:lpstr>Required Education</vt:lpstr>
      <vt:lpstr>Required Education</vt:lpstr>
      <vt:lpstr>Earnings</vt:lpstr>
      <vt:lpstr>Earnings</vt:lpstr>
      <vt:lpstr>Conclusion</vt:lpstr>
      <vt:lpstr>Conclusion</vt:lpstr>
      <vt:lpstr>Conclusion</vt:lpstr>
      <vt:lpstr>Conclusion</vt:lpstr>
      <vt:lpstr>Works Cited</vt:lpstr>
      <vt:lpstr>Works Cited</vt:lpstr>
      <vt:lpstr>Screen Shots</vt:lpstr>
      <vt:lpstr>Screen Shots</vt:lpstr>
      <vt:lpstr>Screen Shots</vt:lpstr>
      <vt:lpstr>Screen Shots</vt:lpstr>
      <vt:lpstr>Screen Shots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Career Choice</dc:title>
  <dc:creator>rross</dc:creator>
  <cp:lastModifiedBy>rross</cp:lastModifiedBy>
  <cp:revision>19</cp:revision>
  <dcterms:created xsi:type="dcterms:W3CDTF">2016-03-15T20:01:35Z</dcterms:created>
  <dcterms:modified xsi:type="dcterms:W3CDTF">2016-04-04T14:53:43Z</dcterms:modified>
</cp:coreProperties>
</file>